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10"/>
  </p:notesMasterIdLst>
  <p:handoutMasterIdLst>
    <p:handoutMasterId r:id="rId11"/>
  </p:handoutMasterIdLst>
  <p:sldIdLst>
    <p:sldId id="441" r:id="rId2"/>
    <p:sldId id="442" r:id="rId3"/>
    <p:sldId id="569" r:id="rId4"/>
    <p:sldId id="445" r:id="rId5"/>
    <p:sldId id="570" r:id="rId6"/>
    <p:sldId id="446" r:id="rId7"/>
    <p:sldId id="568" r:id="rId8"/>
    <p:sldId id="571"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F6F3"/>
    <a:srgbClr val="BDF4FF"/>
    <a:srgbClr val="4BC8B6"/>
    <a:srgbClr val="A2958E"/>
    <a:srgbClr val="000000"/>
    <a:srgbClr val="DB002E"/>
    <a:srgbClr val="DDEDFB"/>
    <a:srgbClr val="00124C"/>
    <a:srgbClr val="C0B9B4"/>
    <a:srgbClr val="D5D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26" autoAdjust="0"/>
    <p:restoredTop sz="94718" autoAdjust="0"/>
  </p:normalViewPr>
  <p:slideViewPr>
    <p:cSldViewPr snapToGrid="0">
      <p:cViewPr>
        <p:scale>
          <a:sx n="61" d="100"/>
          <a:sy n="61" d="100"/>
        </p:scale>
        <p:origin x="-1302" y="-36"/>
      </p:cViewPr>
      <p:guideLst>
        <p:guide orient="horz" pos="2160"/>
        <p:guide orient="horz" pos="351"/>
        <p:guide orient="horz" pos="3948"/>
        <p:guide pos="2880"/>
        <p:guide pos="343"/>
        <p:guide pos="5412"/>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14784E-DE86-46F2-A6A6-BEA42DF6CFE4}" type="datetimeFigureOut">
              <a:rPr lang="en-ZA" smtClean="0"/>
              <a:pPr/>
              <a:t>2015/04/09</a:t>
            </a:fld>
            <a:endParaRPr lang="en-Z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7B95D8-3380-4EAC-B4BE-1F45393C5A10}" type="slidenum">
              <a:rPr lang="en-ZA" smtClean="0"/>
              <a:pPr/>
              <a:t>‹#›</a:t>
            </a:fld>
            <a:endParaRPr lang="en-ZA"/>
          </a:p>
        </p:txBody>
      </p:sp>
    </p:spTree>
    <p:extLst>
      <p:ext uri="{BB962C8B-B14F-4D97-AF65-F5344CB8AC3E}">
        <p14:creationId xmlns:p14="http://schemas.microsoft.com/office/powerpoint/2010/main" val="27353243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Arial" pitchFamily="34" charset="0"/>
                <a:cs typeface="+mn-cs"/>
              </a:defRPr>
            </a:lvl1pPr>
          </a:lstStyle>
          <a:p>
            <a:pPr>
              <a:defRPr/>
            </a:pPr>
            <a:endParaRPr lang="en-ZW"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Arial" pitchFamily="34" charset="0"/>
                <a:cs typeface="+mn-cs"/>
              </a:defRPr>
            </a:lvl1pPr>
          </a:lstStyle>
          <a:p>
            <a:pPr>
              <a:defRPr/>
            </a:pPr>
            <a:fld id="{C5890D01-F88E-40F8-A355-61899DC62009}" type="datetimeFigureOut">
              <a:rPr lang="en-US" smtClean="0"/>
              <a:pPr>
                <a:defRPr/>
              </a:pPr>
              <a:t>09/04/2015</a:t>
            </a:fld>
            <a:endParaRPr lang="en-ZW"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ZW"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Arial" pitchFamily="34" charset="0"/>
                <a:cs typeface="+mn-cs"/>
              </a:defRPr>
            </a:lvl1pPr>
          </a:lstStyle>
          <a:p>
            <a:pPr>
              <a:defRPr/>
            </a:pPr>
            <a:endParaRPr lang="en-ZW"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Arial" pitchFamily="34" charset="0"/>
                <a:cs typeface="+mn-cs"/>
              </a:defRPr>
            </a:lvl1pPr>
          </a:lstStyle>
          <a:p>
            <a:pPr>
              <a:defRPr/>
            </a:pPr>
            <a:fld id="{0F152F2B-B109-4231-AA4A-B020D986DCB0}" type="slidenum">
              <a:rPr lang="en-ZW" smtClean="0"/>
              <a:pPr>
                <a:defRPr/>
              </a:pPr>
              <a:t>‹#›</a:t>
            </a:fld>
            <a:endParaRPr lang="en-ZW" dirty="0"/>
          </a:p>
        </p:txBody>
      </p:sp>
    </p:spTree>
    <p:extLst>
      <p:ext uri="{BB962C8B-B14F-4D97-AF65-F5344CB8AC3E}">
        <p14:creationId xmlns:p14="http://schemas.microsoft.com/office/powerpoint/2010/main" val="166059551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Arial" charset="0"/>
      </a:defRPr>
    </a:lvl1pPr>
    <a:lvl2pPr marL="457200" algn="l" rtl="0" fontAlgn="base">
      <a:spcBef>
        <a:spcPct val="30000"/>
      </a:spcBef>
      <a:spcAft>
        <a:spcPct val="0"/>
      </a:spcAft>
      <a:defRPr sz="1200" kern="1200">
        <a:solidFill>
          <a:schemeClr val="tx1"/>
        </a:solidFill>
        <a:latin typeface="Arial" pitchFamily="34" charset="0"/>
        <a:ea typeface="+mn-ea"/>
        <a:cs typeface="Arial" charset="0"/>
      </a:defRPr>
    </a:lvl2pPr>
    <a:lvl3pPr marL="914400" algn="l" rtl="0" fontAlgn="base">
      <a:spcBef>
        <a:spcPct val="30000"/>
      </a:spcBef>
      <a:spcAft>
        <a:spcPct val="0"/>
      </a:spcAft>
      <a:defRPr sz="1200" kern="1200">
        <a:solidFill>
          <a:schemeClr val="tx1"/>
        </a:solidFill>
        <a:latin typeface="Arial" pitchFamily="34" charset="0"/>
        <a:ea typeface="+mn-ea"/>
        <a:cs typeface="Arial" charset="0"/>
      </a:defRPr>
    </a:lvl3pPr>
    <a:lvl4pPr marL="1371600" algn="l" rtl="0" fontAlgn="base">
      <a:spcBef>
        <a:spcPct val="30000"/>
      </a:spcBef>
      <a:spcAft>
        <a:spcPct val="0"/>
      </a:spcAft>
      <a:defRPr sz="1200" kern="1200">
        <a:solidFill>
          <a:schemeClr val="tx1"/>
        </a:solidFill>
        <a:latin typeface="Arial" pitchFamily="34" charset="0"/>
        <a:ea typeface="+mn-ea"/>
        <a:cs typeface="Arial" charset="0"/>
      </a:defRPr>
    </a:lvl4pPr>
    <a:lvl5pPr marL="1828800" algn="l" rtl="0" fontAlgn="base">
      <a:spcBef>
        <a:spcPct val="30000"/>
      </a:spcBef>
      <a:spcAft>
        <a:spcPct val="0"/>
      </a:spcAft>
      <a:defRPr sz="1200" kern="1200">
        <a:solidFill>
          <a:schemeClr val="tx1"/>
        </a:solidFill>
        <a:latin typeface="Arial"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BLANK">
    <p:bg bwMode="gray">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1153124" y="3429849"/>
            <a:ext cx="4846024" cy="610827"/>
          </a:xfrm>
          <a:prstGeom prst="rect">
            <a:avLst/>
          </a:prstGeom>
          <a:noFill/>
          <a:ln w="9525">
            <a:noFill/>
            <a:miter lim="800000"/>
            <a:headEnd/>
            <a:tailEnd/>
          </a:ln>
          <a:effectLst/>
        </p:spPr>
        <p:txBody>
          <a:bodyPr vert="horz" wrap="square" lIns="0" tIns="0" rIns="0" bIns="0" numCol="1" anchor="b" anchorCtr="0" compatLnSpc="1">
            <a:prstTxWarp prst="textNoShape">
              <a:avLst/>
            </a:prstTxWarp>
            <a:noAutofit/>
          </a:bodyPr>
          <a:lstStyle/>
          <a:p>
            <a:pPr lvl="0"/>
            <a:r>
              <a:rPr lang="en-US" smtClean="0"/>
              <a:t>Click to edit Master title style</a:t>
            </a:r>
            <a:endParaRPr lang="en-US" dirty="0" smtClean="0"/>
          </a:p>
        </p:txBody>
      </p:sp>
      <p:sp>
        <p:nvSpPr>
          <p:cNvPr id="8" name="Text Placeholder 2"/>
          <p:cNvSpPr>
            <a:spLocks noGrp="1"/>
          </p:cNvSpPr>
          <p:nvPr>
            <p:ph idx="1"/>
          </p:nvPr>
        </p:nvSpPr>
        <p:spPr>
          <a:xfrm>
            <a:off x="1153123" y="4104997"/>
            <a:ext cx="4861884" cy="377454"/>
          </a:xfrm>
          <a:prstGeom prst="rect">
            <a:avLst/>
          </a:prstGeom>
        </p:spPr>
        <p:txBody>
          <a:bodyPr vert="horz" lIns="0" tIns="0" rIns="0" bIns="0" rtlCol="0">
            <a:normAutofit/>
          </a:bodyPr>
          <a:lstStyle>
            <a:lvl1pPr>
              <a:defRPr sz="1400"/>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_DIVIDER">
    <p:bg bwMode="lt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2" name="Text Placeholder 11"/>
          <p:cNvSpPr>
            <a:spLocks noGrp="1"/>
          </p:cNvSpPr>
          <p:nvPr>
            <p:ph type="body" sz="quarter" idx="10" hasCustomPrompt="1"/>
          </p:nvPr>
        </p:nvSpPr>
        <p:spPr>
          <a:xfrm>
            <a:off x="1170958" y="1941853"/>
            <a:ext cx="6475548" cy="3260926"/>
          </a:xfrm>
          <a:prstGeom prst="rect">
            <a:avLst/>
          </a:prstGeom>
        </p:spPr>
        <p:txBody>
          <a:bodyPr lIns="0" tIns="0" rIns="0" bIns="0"/>
          <a:lstStyle>
            <a:lvl1pPr marL="0" indent="0">
              <a:lnSpc>
                <a:spcPct val="150000"/>
              </a:lnSpc>
              <a:buFont typeface="Arial" pitchFamily="34" charset="0"/>
              <a:buNone/>
              <a:defRPr sz="1800">
                <a:solidFill>
                  <a:schemeClr val="tx1">
                    <a:lumMod val="85000"/>
                    <a:lumOff val="15000"/>
                  </a:schemeClr>
                </a:solidFill>
                <a:latin typeface="Arial" pitchFamily="34" charset="0"/>
              </a:defRPr>
            </a:lvl1pPr>
            <a:lvl2pPr marL="341313" indent="-169863">
              <a:buSzPct val="100000"/>
              <a:buFont typeface="Arial" pitchFamily="34" charset="0"/>
              <a:buChar char="−"/>
              <a:defRPr sz="1800">
                <a:solidFill>
                  <a:schemeClr val="tx1">
                    <a:lumMod val="85000"/>
                    <a:lumOff val="15000"/>
                  </a:schemeClr>
                </a:solidFill>
                <a:latin typeface="Arial" pitchFamily="34" charset="0"/>
              </a:defRPr>
            </a:lvl2pPr>
            <a:lvl3pPr marL="854075" indent="-222250">
              <a:buSzPct val="100000"/>
              <a:buFont typeface="Wingdings" pitchFamily="2" charset="2"/>
              <a:buChar char="§"/>
              <a:defRPr sz="3000">
                <a:solidFill>
                  <a:schemeClr val="bg1"/>
                </a:solidFill>
              </a:defRPr>
            </a:lvl3pPr>
            <a:lvl4pPr marL="1087438" indent="-233363">
              <a:buSzPct val="80000"/>
              <a:buFont typeface="Arial" pitchFamily="34" charset="0"/>
              <a:buChar char="•"/>
              <a:defRPr sz="3000">
                <a:solidFill>
                  <a:schemeClr val="bg1"/>
                </a:solidFill>
              </a:defRPr>
            </a:lvl4pPr>
            <a:lvl5pPr marL="1316038" indent="-230188">
              <a:buSzPct val="80000"/>
              <a:buFont typeface="Arial" pitchFamily="34" charset="0"/>
              <a:buChar char="−"/>
              <a:defRPr sz="3000">
                <a:solidFill>
                  <a:schemeClr val="bg1"/>
                </a:solidFill>
              </a:defRPr>
            </a:lvl5pPr>
          </a:lstStyle>
          <a:p>
            <a:pPr lvl="0"/>
            <a:r>
              <a:rPr lang="en-US" dirty="0" smtClean="0"/>
              <a:t>First level bullet</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_WHIT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1164716" y="351754"/>
            <a:ext cx="7141084" cy="517813"/>
          </a:xfrm>
        </p:spPr>
        <p:txBody>
          <a:bodyPr anchor="t" anchorCtr="0"/>
          <a:lstStyle>
            <a:lvl1pPr>
              <a:defRPr sz="2400" b="0" cap="none" baseline="0">
                <a:solidFill>
                  <a:schemeClr val="bg1"/>
                </a:solidFill>
              </a:defRPr>
            </a:lvl1pPr>
          </a:lstStyle>
          <a:p>
            <a:r>
              <a:rPr lang="en-US" dirty="0" smtClean="0"/>
              <a:t>Click to insert slide title</a:t>
            </a:r>
            <a:endParaRPr lang="en-US" dirty="0"/>
          </a:p>
        </p:txBody>
      </p:sp>
      <p:sp>
        <p:nvSpPr>
          <p:cNvPr id="10" name="TextBox 9"/>
          <p:cNvSpPr txBox="1"/>
          <p:nvPr userDrawn="1"/>
        </p:nvSpPr>
        <p:spPr>
          <a:xfrm>
            <a:off x="529674" y="6555384"/>
            <a:ext cx="358939" cy="153888"/>
          </a:xfrm>
          <a:prstGeom prst="rect">
            <a:avLst/>
          </a:prstGeom>
          <a:noFill/>
        </p:spPr>
        <p:txBody>
          <a:bodyPr wrap="square" lIns="0" tIns="0" rIns="0" bIns="0" rtlCol="0">
            <a:spAutoFit/>
          </a:bodyPr>
          <a:lstStyle/>
          <a:p>
            <a:fld id="{A08D4222-5469-4CB6-AB8D-134650D5FF18}" type="slidenum">
              <a:rPr lang="en-US" sz="1000" b="0" cap="all" baseline="0" smtClean="0">
                <a:solidFill>
                  <a:schemeClr val="tx1"/>
                </a:solidFill>
                <a:latin typeface="Arial" pitchFamily="34" charset="0"/>
              </a:rPr>
              <a:pPr/>
              <a:t>‹#›</a:t>
            </a:fld>
            <a:endParaRPr lang="en-US" sz="1000" b="0" cap="all" baseline="0" dirty="0">
              <a:solidFill>
                <a:schemeClr val="tx1"/>
              </a:solidFill>
              <a:latin typeface="Arial" pitchFamily="34" charset="0"/>
            </a:endParaRPr>
          </a:p>
        </p:txBody>
      </p:sp>
      <p:sp>
        <p:nvSpPr>
          <p:cNvPr id="11" name="Text Placeholder 13"/>
          <p:cNvSpPr>
            <a:spLocks noGrp="1"/>
          </p:cNvSpPr>
          <p:nvPr>
            <p:ph type="body" sz="quarter" idx="11" hasCustomPrompt="1"/>
          </p:nvPr>
        </p:nvSpPr>
        <p:spPr>
          <a:xfrm>
            <a:off x="571500" y="1328930"/>
            <a:ext cx="7734300" cy="276999"/>
          </a:xfrm>
          <a:prstGeom prst="rect">
            <a:avLst/>
          </a:prstGeom>
        </p:spPr>
        <p:txBody>
          <a:bodyPr wrap="square" lIns="0" tIns="0" rIns="0" bIns="0">
            <a:spAutoFit/>
          </a:bodyPr>
          <a:lstStyle>
            <a:lvl1pPr>
              <a:defRPr sz="1800" b="0" cap="none" baseline="0">
                <a:solidFill>
                  <a:srgbClr val="A2958E"/>
                </a:solidFill>
                <a:latin typeface="Arial"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insert sub heading</a:t>
            </a:r>
            <a:endParaRPr lang="en-US" dirty="0"/>
          </a:p>
        </p:txBody>
      </p:sp>
      <p:sp>
        <p:nvSpPr>
          <p:cNvPr id="12" name="Text Placeholder 16"/>
          <p:cNvSpPr>
            <a:spLocks noGrp="1"/>
          </p:cNvSpPr>
          <p:nvPr>
            <p:ph type="body" sz="quarter" idx="12" hasCustomPrompt="1"/>
          </p:nvPr>
        </p:nvSpPr>
        <p:spPr>
          <a:xfrm>
            <a:off x="571500" y="2197873"/>
            <a:ext cx="7734300" cy="1221800"/>
          </a:xfrm>
          <a:prstGeom prst="rect">
            <a:avLst/>
          </a:prstGeom>
        </p:spPr>
        <p:txBody>
          <a:bodyPr lIns="0" tIns="0" rIns="0" bIns="0"/>
          <a:lstStyle>
            <a:lvl1pPr marL="111125" indent="-111125">
              <a:buFont typeface="Arial" pitchFamily="34" charset="0"/>
              <a:buChar char="•"/>
              <a:defRPr sz="1200" b="0">
                <a:solidFill>
                  <a:schemeClr val="tx1"/>
                </a:solidFill>
                <a:latin typeface="Arial" pitchFamily="34" charset="0"/>
              </a:defRPr>
            </a:lvl1pPr>
            <a:lvl2pPr marL="282575" indent="-171450">
              <a:buSzPct val="100000"/>
              <a:buFont typeface="Arial" pitchFamily="34" charset="0"/>
              <a:buChar char="−"/>
              <a:defRPr sz="1200" b="0">
                <a:solidFill>
                  <a:schemeClr val="tx1"/>
                </a:solidFill>
                <a:latin typeface="Arial" pitchFamily="34" charset="0"/>
              </a:defRPr>
            </a:lvl2pPr>
            <a:lvl3pPr marL="401638" indent="-119063">
              <a:buSzPct val="100000"/>
              <a:buFont typeface="Wingdings" pitchFamily="2" charset="2"/>
              <a:buChar char="§"/>
              <a:defRPr sz="1200" b="0">
                <a:solidFill>
                  <a:schemeClr val="tx1"/>
                </a:solidFill>
                <a:latin typeface="Arial" pitchFamily="34" charset="0"/>
              </a:defRPr>
            </a:lvl3pPr>
            <a:lvl4pPr marL="547688" indent="-146050">
              <a:buSzPct val="80000"/>
              <a:buFont typeface="Arial" pitchFamily="34" charset="0"/>
              <a:buChar char="•"/>
              <a:defRPr sz="1200">
                <a:solidFill>
                  <a:schemeClr val="tx1"/>
                </a:solidFill>
                <a:latin typeface="Arial" pitchFamily="34" charset="0"/>
              </a:defRPr>
            </a:lvl4pPr>
            <a:lvl5pPr>
              <a:defRPr sz="1800">
                <a:solidFill>
                  <a:schemeClr val="tx1"/>
                </a:solidFill>
              </a:defRPr>
            </a:lvl5pPr>
          </a:lstStyle>
          <a:p>
            <a:pPr lvl="0"/>
            <a:r>
              <a:rPr lang="en-US" dirty="0" smtClean="0"/>
              <a:t>Click to insert first level bullet</a:t>
            </a:r>
          </a:p>
          <a:p>
            <a:pPr lvl="1"/>
            <a:r>
              <a:rPr lang="en-US" dirty="0" smtClean="0"/>
              <a:t>Second level bullet</a:t>
            </a:r>
          </a:p>
          <a:p>
            <a:pPr lvl="2"/>
            <a:r>
              <a:rPr lang="en-US" dirty="0" smtClean="0"/>
              <a:t>Third level bullet</a:t>
            </a:r>
          </a:p>
          <a:p>
            <a:pPr lvl="3"/>
            <a:r>
              <a:rPr lang="en-US" dirty="0" smtClean="0"/>
              <a:t>Fourth level bullet</a:t>
            </a:r>
            <a:endParaRPr lang="en-US" dirty="0"/>
          </a:p>
        </p:txBody>
      </p:sp>
      <p:sp>
        <p:nvSpPr>
          <p:cNvPr id="13" name="Text Placeholder 8"/>
          <p:cNvSpPr>
            <a:spLocks noGrp="1"/>
          </p:cNvSpPr>
          <p:nvPr>
            <p:ph type="body" sz="quarter" idx="13" hasCustomPrompt="1"/>
          </p:nvPr>
        </p:nvSpPr>
        <p:spPr>
          <a:xfrm>
            <a:off x="571500" y="1873266"/>
            <a:ext cx="7734300" cy="215444"/>
          </a:xfrm>
          <a:prstGeom prst="rect">
            <a:avLst/>
          </a:prstGeom>
        </p:spPr>
        <p:txBody>
          <a:bodyPr wrap="square" lIns="0" tIns="0" rIns="0" bIns="0">
            <a:spAutoFit/>
          </a:bodyPr>
          <a:lstStyle>
            <a:lvl1pPr marL="0" indent="0">
              <a:defRPr sz="1400">
                <a:solidFill>
                  <a:schemeClr val="tx1"/>
                </a:solidFill>
                <a:latin typeface="Arial"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smtClean="0"/>
              <a:t>Click to insert normal body text</a:t>
            </a:r>
            <a:endParaRPr lang="en-US" dirty="0"/>
          </a:p>
        </p:txBody>
      </p:sp>
      <p:sp>
        <p:nvSpPr>
          <p:cNvPr id="18" name="Text Placeholder 17"/>
          <p:cNvSpPr>
            <a:spLocks noGrp="1"/>
          </p:cNvSpPr>
          <p:nvPr>
            <p:ph type="body" sz="quarter" idx="15" hasCustomPrompt="1"/>
          </p:nvPr>
        </p:nvSpPr>
        <p:spPr>
          <a:xfrm>
            <a:off x="1036399" y="5962032"/>
            <a:ext cx="4938712" cy="153888"/>
          </a:xfrm>
          <a:prstGeom prst="rect">
            <a:avLst/>
          </a:prstGeom>
        </p:spPr>
        <p:txBody>
          <a:bodyPr lIns="0" tIns="0" rIns="0" bIns="0">
            <a:spAutoFit/>
          </a:bodyPr>
          <a:lstStyle>
            <a:lvl1pPr marL="0" indent="0">
              <a:defRPr sz="1000" baseline="0">
                <a:solidFill>
                  <a:schemeClr val="tx1"/>
                </a:solidFill>
                <a:latin typeface="Arial" pitchFamily="34" charset="0"/>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1000">
                <a:solidFill>
                  <a:schemeClr val="tx1"/>
                </a:solidFill>
              </a:defRPr>
            </a:lvl5pPr>
          </a:lstStyle>
          <a:p>
            <a:pPr lvl="0"/>
            <a:r>
              <a:rPr lang="en-US" dirty="0" smtClean="0"/>
              <a:t>Click to insert source / footnote</a:t>
            </a:r>
            <a:endParaRPr lang="en-US" dirty="0"/>
          </a:p>
        </p:txBody>
      </p:sp>
      <p:sp>
        <p:nvSpPr>
          <p:cNvPr id="19" name="Text Placeholder 17"/>
          <p:cNvSpPr>
            <a:spLocks noGrp="1"/>
          </p:cNvSpPr>
          <p:nvPr>
            <p:ph type="body" sz="quarter" idx="16" hasCustomPrompt="1"/>
          </p:nvPr>
        </p:nvSpPr>
        <p:spPr>
          <a:xfrm>
            <a:off x="566739" y="5962032"/>
            <a:ext cx="435079" cy="153888"/>
          </a:xfrm>
          <a:prstGeom prst="rect">
            <a:avLst/>
          </a:prstGeom>
        </p:spPr>
        <p:txBody>
          <a:bodyPr wrap="square" lIns="0" tIns="0" rIns="0" bIns="0">
            <a:spAutoFit/>
          </a:bodyPr>
          <a:lstStyle>
            <a:lvl1pPr marL="0" indent="0">
              <a:defRPr sz="1000" baseline="0">
                <a:solidFill>
                  <a:schemeClr val="tx1"/>
                </a:solidFill>
                <a:latin typeface="Arial" pitchFamily="34" charset="0"/>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1000">
                <a:solidFill>
                  <a:schemeClr val="tx1"/>
                </a:solidFill>
              </a:defRPr>
            </a:lvl5pPr>
          </a:lstStyle>
          <a:p>
            <a:pPr lvl="0"/>
            <a:r>
              <a:rPr lang="en-US" dirty="0" smtClean="0"/>
              <a:t>Source:</a:t>
            </a:r>
            <a:endParaRPr lang="en-US" dirty="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White">
      <p:bgPr>
        <a:blipFill dpi="0" rotWithShape="1">
          <a:blip r:embed="rId5" cstate="print">
            <a:lum/>
          </a:blip>
          <a:srcRect/>
          <a:stretch>
            <a:fillRect/>
          </a:stretch>
        </a:blip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bwMode="auto">
          <a:xfrm>
            <a:off x="1153124" y="3429849"/>
            <a:ext cx="4982756" cy="610827"/>
          </a:xfrm>
          <a:prstGeom prst="rect">
            <a:avLst/>
          </a:prstGeom>
          <a:noFill/>
          <a:ln w="9525">
            <a:noFill/>
            <a:miter lim="800000"/>
            <a:headEnd/>
            <a:tailEnd/>
          </a:ln>
          <a:effectLst/>
        </p:spPr>
        <p:txBody>
          <a:bodyPr vert="horz" wrap="square" lIns="0" tIns="0" rIns="0" bIns="0" numCol="1" anchor="b" anchorCtr="0" compatLnSpc="1">
            <a:prstTxWarp prst="textNoShape">
              <a:avLst/>
            </a:prstTxWarp>
            <a:noAutofit/>
          </a:bodyPr>
          <a:lstStyle/>
          <a:p>
            <a:pPr lvl="0"/>
            <a:r>
              <a:rPr lang="en-US" dirty="0" smtClean="0"/>
              <a:t>Click to insert title of presentation</a:t>
            </a:r>
          </a:p>
        </p:txBody>
      </p:sp>
      <p:sp>
        <p:nvSpPr>
          <p:cNvPr id="3" name="Text Placeholder 2"/>
          <p:cNvSpPr>
            <a:spLocks noGrp="1"/>
          </p:cNvSpPr>
          <p:nvPr>
            <p:ph type="body" idx="1"/>
          </p:nvPr>
        </p:nvSpPr>
        <p:spPr>
          <a:xfrm>
            <a:off x="1153123" y="4096452"/>
            <a:ext cx="4999064" cy="377454"/>
          </a:xfrm>
          <a:prstGeom prst="rect">
            <a:avLst/>
          </a:prstGeom>
        </p:spPr>
        <p:txBody>
          <a:bodyPr vert="horz" lIns="0" tIns="0" rIns="0" bIns="0" rtlCol="0">
            <a:normAutofit/>
          </a:bodyPr>
          <a:lstStyle/>
          <a:p>
            <a:pPr lvl="0"/>
            <a:r>
              <a:rPr lang="en-US" dirty="0" smtClean="0"/>
              <a:t>Click to insert sub heading and date</a:t>
            </a:r>
            <a:endParaRPr lang="en-US" dirty="0"/>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41" r:id="rId3"/>
  </p:sldLayoutIdLst>
  <p:txStyles>
    <p:titleStyle>
      <a:lvl1pPr algn="l" rtl="0" eaLnBrk="1" fontAlgn="base" hangingPunct="1">
        <a:lnSpc>
          <a:spcPct val="80000"/>
        </a:lnSpc>
        <a:spcBef>
          <a:spcPct val="0"/>
        </a:spcBef>
        <a:spcAft>
          <a:spcPct val="0"/>
        </a:spcAft>
        <a:defRPr sz="2400" cap="none" baseline="0">
          <a:solidFill>
            <a:schemeClr val="bg1"/>
          </a:solidFill>
          <a:latin typeface="Arial" pitchFamily="34" charset="0"/>
          <a:ea typeface="+mj-ea"/>
          <a:cs typeface="+mj-cs"/>
        </a:defRPr>
      </a:lvl1pPr>
      <a:lvl2pPr algn="l" rtl="0" eaLnBrk="1" fontAlgn="base" hangingPunct="1">
        <a:spcBef>
          <a:spcPct val="0"/>
        </a:spcBef>
        <a:spcAft>
          <a:spcPct val="0"/>
        </a:spcAft>
        <a:defRPr sz="2200">
          <a:solidFill>
            <a:schemeClr val="hlink"/>
          </a:solidFill>
          <a:latin typeface="Arial" charset="0"/>
          <a:cs typeface="Arial" charset="0"/>
        </a:defRPr>
      </a:lvl2pPr>
      <a:lvl3pPr algn="l" rtl="0" eaLnBrk="1" fontAlgn="base" hangingPunct="1">
        <a:spcBef>
          <a:spcPct val="0"/>
        </a:spcBef>
        <a:spcAft>
          <a:spcPct val="0"/>
        </a:spcAft>
        <a:defRPr sz="2200">
          <a:solidFill>
            <a:schemeClr val="hlink"/>
          </a:solidFill>
          <a:latin typeface="Arial" charset="0"/>
          <a:cs typeface="Arial" charset="0"/>
        </a:defRPr>
      </a:lvl3pPr>
      <a:lvl4pPr algn="l" rtl="0" eaLnBrk="1" fontAlgn="base" hangingPunct="1">
        <a:spcBef>
          <a:spcPct val="0"/>
        </a:spcBef>
        <a:spcAft>
          <a:spcPct val="0"/>
        </a:spcAft>
        <a:defRPr sz="2200">
          <a:solidFill>
            <a:schemeClr val="hlink"/>
          </a:solidFill>
          <a:latin typeface="Arial" charset="0"/>
          <a:cs typeface="Arial" charset="0"/>
        </a:defRPr>
      </a:lvl4pPr>
      <a:lvl5pPr algn="l" rtl="0" eaLnBrk="1" fontAlgn="base" hangingPunct="1">
        <a:spcBef>
          <a:spcPct val="0"/>
        </a:spcBef>
        <a:spcAft>
          <a:spcPct val="0"/>
        </a:spcAft>
        <a:defRPr sz="2200">
          <a:solidFill>
            <a:schemeClr val="hlink"/>
          </a:solidFill>
          <a:latin typeface="Arial" charset="0"/>
          <a:cs typeface="Arial" charset="0"/>
        </a:defRPr>
      </a:lvl5pPr>
      <a:lvl6pPr marL="457200" algn="l" rtl="0" eaLnBrk="1" fontAlgn="base" hangingPunct="1">
        <a:spcBef>
          <a:spcPct val="0"/>
        </a:spcBef>
        <a:spcAft>
          <a:spcPct val="0"/>
        </a:spcAft>
        <a:defRPr sz="2200">
          <a:solidFill>
            <a:schemeClr val="hlink"/>
          </a:solidFill>
          <a:latin typeface="Arial" charset="0"/>
          <a:cs typeface="Arial" charset="0"/>
        </a:defRPr>
      </a:lvl6pPr>
      <a:lvl7pPr marL="914400" algn="l" rtl="0" eaLnBrk="1" fontAlgn="base" hangingPunct="1">
        <a:spcBef>
          <a:spcPct val="0"/>
        </a:spcBef>
        <a:spcAft>
          <a:spcPct val="0"/>
        </a:spcAft>
        <a:defRPr sz="2200">
          <a:solidFill>
            <a:schemeClr val="hlink"/>
          </a:solidFill>
          <a:latin typeface="Arial" charset="0"/>
          <a:cs typeface="Arial" charset="0"/>
        </a:defRPr>
      </a:lvl7pPr>
      <a:lvl8pPr marL="1371600" algn="l" rtl="0" eaLnBrk="1" fontAlgn="base" hangingPunct="1">
        <a:spcBef>
          <a:spcPct val="0"/>
        </a:spcBef>
        <a:spcAft>
          <a:spcPct val="0"/>
        </a:spcAft>
        <a:defRPr sz="2200">
          <a:solidFill>
            <a:schemeClr val="hlink"/>
          </a:solidFill>
          <a:latin typeface="Arial" charset="0"/>
          <a:cs typeface="Arial" charset="0"/>
        </a:defRPr>
      </a:lvl8pPr>
      <a:lvl9pPr marL="1828800" algn="l" rtl="0" eaLnBrk="1" fontAlgn="base" hangingPunct="1">
        <a:spcBef>
          <a:spcPct val="0"/>
        </a:spcBef>
        <a:spcAft>
          <a:spcPct val="0"/>
        </a:spcAft>
        <a:defRPr sz="2200">
          <a:solidFill>
            <a:schemeClr val="hlink"/>
          </a:solidFill>
          <a:latin typeface="Arial" charset="0"/>
          <a:cs typeface="Arial" charset="0"/>
        </a:defRPr>
      </a:lvl9pPr>
    </p:titleStyle>
    <p:bodyStyle>
      <a:lvl1pPr marL="342900" indent="-342900" algn="l" rtl="0" eaLnBrk="1" fontAlgn="base" hangingPunct="1">
        <a:spcBef>
          <a:spcPct val="20000"/>
        </a:spcBef>
        <a:spcAft>
          <a:spcPct val="0"/>
        </a:spcAft>
        <a:buSzPct val="120000"/>
        <a:defRPr sz="1400">
          <a:solidFill>
            <a:schemeClr val="bg1"/>
          </a:solidFill>
          <a:latin typeface="+mn-lt"/>
          <a:ea typeface="+mn-ea"/>
          <a:cs typeface="+mn-cs"/>
        </a:defRPr>
      </a:lvl1pPr>
      <a:lvl2pPr marL="742950" indent="-285750" algn="l" rtl="0" eaLnBrk="1" fontAlgn="base" hangingPunct="1">
        <a:spcBef>
          <a:spcPct val="20000"/>
        </a:spcBef>
        <a:spcAft>
          <a:spcPct val="0"/>
        </a:spcAft>
        <a:buSzPct val="120000"/>
        <a:defRPr sz="1400">
          <a:solidFill>
            <a:schemeClr val="tx1"/>
          </a:solidFill>
          <a:latin typeface="+mn-lt"/>
          <a:cs typeface="+mn-cs"/>
        </a:defRPr>
      </a:lvl2pPr>
      <a:lvl3pPr marL="1143000" indent="-228600" algn="l" rtl="0" eaLnBrk="1" fontAlgn="base" hangingPunct="1">
        <a:spcBef>
          <a:spcPct val="20000"/>
        </a:spcBef>
        <a:spcAft>
          <a:spcPct val="0"/>
        </a:spcAft>
        <a:buSzPct val="120000"/>
        <a:defRPr sz="1400">
          <a:solidFill>
            <a:schemeClr val="tx1"/>
          </a:solidFill>
          <a:latin typeface="+mn-lt"/>
          <a:cs typeface="+mn-cs"/>
        </a:defRPr>
      </a:lvl3pPr>
      <a:lvl4pPr marL="1600200" indent="-228600" algn="l" rtl="0" eaLnBrk="1" fontAlgn="base" hangingPunct="1">
        <a:spcBef>
          <a:spcPct val="20000"/>
        </a:spcBef>
        <a:spcAft>
          <a:spcPct val="0"/>
        </a:spcAft>
        <a:buSzPct val="120000"/>
        <a:defRPr sz="1400">
          <a:solidFill>
            <a:schemeClr val="tx1"/>
          </a:solidFill>
          <a:latin typeface="+mn-lt"/>
          <a:cs typeface="+mn-cs"/>
        </a:defRPr>
      </a:lvl4pPr>
      <a:lvl5pPr marL="2057400" indent="-228600" algn="l" rtl="0" eaLnBrk="1" fontAlgn="base" hangingPunct="1">
        <a:spcBef>
          <a:spcPct val="20000"/>
        </a:spcBef>
        <a:spcAft>
          <a:spcPct val="0"/>
        </a:spcAft>
        <a:buSzPct val="120000"/>
        <a:defRPr sz="1400">
          <a:solidFill>
            <a:schemeClr val="tx1"/>
          </a:solidFill>
          <a:latin typeface="+mn-lt"/>
          <a:cs typeface="+mn-cs"/>
        </a:defRPr>
      </a:lvl5pPr>
      <a:lvl6pPr marL="2514600" indent="-228600" algn="l" rtl="0" eaLnBrk="1" fontAlgn="base" hangingPunct="1">
        <a:spcBef>
          <a:spcPct val="20000"/>
        </a:spcBef>
        <a:spcAft>
          <a:spcPct val="0"/>
        </a:spcAft>
        <a:buSzPct val="120000"/>
        <a:defRPr sz="1400">
          <a:solidFill>
            <a:schemeClr val="tx1"/>
          </a:solidFill>
          <a:latin typeface="+mn-lt"/>
          <a:cs typeface="+mn-cs"/>
        </a:defRPr>
      </a:lvl6pPr>
      <a:lvl7pPr marL="2971800" indent="-228600" algn="l" rtl="0" eaLnBrk="1" fontAlgn="base" hangingPunct="1">
        <a:spcBef>
          <a:spcPct val="20000"/>
        </a:spcBef>
        <a:spcAft>
          <a:spcPct val="0"/>
        </a:spcAft>
        <a:buSzPct val="120000"/>
        <a:defRPr sz="1400">
          <a:solidFill>
            <a:schemeClr val="tx1"/>
          </a:solidFill>
          <a:latin typeface="+mn-lt"/>
          <a:cs typeface="+mn-cs"/>
        </a:defRPr>
      </a:lvl7pPr>
      <a:lvl8pPr marL="3429000" indent="-228600" algn="l" rtl="0" eaLnBrk="1" fontAlgn="base" hangingPunct="1">
        <a:spcBef>
          <a:spcPct val="20000"/>
        </a:spcBef>
        <a:spcAft>
          <a:spcPct val="0"/>
        </a:spcAft>
        <a:buSzPct val="120000"/>
        <a:defRPr sz="1400">
          <a:solidFill>
            <a:schemeClr val="tx1"/>
          </a:solidFill>
          <a:latin typeface="+mn-lt"/>
          <a:cs typeface="+mn-cs"/>
        </a:defRPr>
      </a:lvl8pPr>
      <a:lvl9pPr marL="3886200" indent="-228600" algn="l" rtl="0" eaLnBrk="1" fontAlgn="base" hangingPunct="1">
        <a:spcBef>
          <a:spcPct val="20000"/>
        </a:spcBef>
        <a:spcAft>
          <a:spcPct val="0"/>
        </a:spcAft>
        <a:buSzPct val="120000"/>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1153122" y="3429849"/>
            <a:ext cx="6007531" cy="610827"/>
          </a:xfrm>
        </p:spPr>
        <p:txBody>
          <a:bodyPr/>
          <a:lstStyle/>
          <a:p>
            <a:pPr algn="ctr"/>
            <a:r>
              <a:rPr lang="en-US" b="1" dirty="0" err="1" smtClean="0"/>
              <a:t>ACKERMANS</a:t>
            </a:r>
            <a:r>
              <a:rPr lang="en-US" b="1" dirty="0" smtClean="0"/>
              <a:t>’ CASE</a:t>
            </a:r>
            <a:br>
              <a:rPr lang="en-US" b="1" dirty="0" smtClean="0"/>
            </a:br>
            <a:r>
              <a:rPr lang="en-US" b="1" dirty="0" smtClean="0"/>
              <a:t>By Johan Kotze</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ACKERMANS</a:t>
            </a:r>
            <a:r>
              <a:rPr lang="en-US" dirty="0" smtClean="0"/>
              <a:t>’ CASE</a:t>
            </a:r>
            <a:endParaRPr lang="en-US" dirty="0"/>
          </a:p>
        </p:txBody>
      </p:sp>
      <p:sp>
        <p:nvSpPr>
          <p:cNvPr id="6" name="Text Placeholder 5"/>
          <p:cNvSpPr>
            <a:spLocks noGrp="1"/>
          </p:cNvSpPr>
          <p:nvPr>
            <p:ph type="body" sz="quarter" idx="12"/>
          </p:nvPr>
        </p:nvSpPr>
        <p:spPr>
          <a:xfrm>
            <a:off x="571500" y="1506827"/>
            <a:ext cx="7734300" cy="4031087"/>
          </a:xfrm>
        </p:spPr>
        <p:txBody>
          <a:bodyPr>
            <a:normAutofit/>
          </a:bodyPr>
          <a:lstStyle/>
          <a:p>
            <a:pPr marL="0" lvl="1" indent="0" algn="just" defTabSz="288000">
              <a:spcBef>
                <a:spcPts val="300"/>
              </a:spcBef>
              <a:buNone/>
              <a:tabLst>
                <a:tab pos="1798638" algn="l"/>
              </a:tabLst>
            </a:pPr>
            <a:r>
              <a:rPr lang="en-US" sz="1800" dirty="0" smtClean="0"/>
              <a:t>The facts:</a:t>
            </a:r>
          </a:p>
          <a:p>
            <a:pPr marL="0" lvl="1" indent="0" algn="just" defTabSz="288000">
              <a:spcBef>
                <a:spcPts val="300"/>
              </a:spcBef>
              <a:buNone/>
              <a:tabLst>
                <a:tab pos="1798638" algn="l"/>
              </a:tabLst>
            </a:pPr>
            <a:endParaRPr lang="en-US" sz="1800" dirty="0" smtClean="0"/>
          </a:p>
          <a:p>
            <a:pPr algn="just"/>
            <a:r>
              <a:rPr lang="en-US" sz="1800" dirty="0" err="1" smtClean="0"/>
              <a:t>Ackermans</a:t>
            </a:r>
            <a:r>
              <a:rPr lang="en-US" sz="1800" dirty="0" smtClean="0"/>
              <a:t> sold its retail business as a going concern to Pepkor Ltd and the ‘business’ was defined in the sale agreement as </a:t>
            </a:r>
            <a:r>
              <a:rPr lang="en-US" sz="1800" dirty="0" err="1" smtClean="0"/>
              <a:t>Ackermans</a:t>
            </a:r>
            <a:r>
              <a:rPr lang="en-US" sz="1800" dirty="0" smtClean="0"/>
              <a:t>’ retail clothing business, including the ‘business assets’, the ‘liabilities’ and the ‘contracts’</a:t>
            </a:r>
          </a:p>
          <a:p>
            <a:pPr algn="just">
              <a:buNone/>
            </a:pPr>
            <a:endParaRPr lang="en-ZA" sz="1800" dirty="0" smtClean="0"/>
          </a:p>
          <a:p>
            <a:pPr algn="just"/>
            <a:r>
              <a:rPr lang="en-US" sz="1800" dirty="0" smtClean="0"/>
              <a:t>The ‘liabilities’ were defined as meaning ‘all the liabilities arising in connection with the business, in respect of any period to the effective date, known to </a:t>
            </a:r>
            <a:r>
              <a:rPr lang="en-US" sz="1800" dirty="0" err="1" smtClean="0"/>
              <a:t>Ackermans</a:t>
            </a:r>
            <a:r>
              <a:rPr lang="en-US" sz="1800" dirty="0" smtClean="0"/>
              <a:t> as at the effective date.’</a:t>
            </a:r>
            <a:endParaRPr lang="en-ZA"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ACKERMANS</a:t>
            </a:r>
            <a:r>
              <a:rPr lang="en-US" dirty="0" smtClean="0"/>
              <a:t>’ CASE</a:t>
            </a:r>
            <a:endParaRPr lang="en-US" dirty="0"/>
          </a:p>
        </p:txBody>
      </p:sp>
      <p:sp>
        <p:nvSpPr>
          <p:cNvPr id="6" name="Text Placeholder 5"/>
          <p:cNvSpPr>
            <a:spLocks noGrp="1"/>
          </p:cNvSpPr>
          <p:nvPr>
            <p:ph type="body" sz="quarter" idx="12"/>
          </p:nvPr>
        </p:nvSpPr>
        <p:spPr>
          <a:xfrm>
            <a:off x="571500" y="1506827"/>
            <a:ext cx="7734300" cy="4031087"/>
          </a:xfrm>
        </p:spPr>
        <p:txBody>
          <a:bodyPr>
            <a:normAutofit/>
          </a:bodyPr>
          <a:lstStyle/>
          <a:p>
            <a:pPr marL="0" lvl="1" indent="0" algn="just" defTabSz="288000">
              <a:spcBef>
                <a:spcPts val="300"/>
              </a:spcBef>
              <a:buNone/>
              <a:tabLst>
                <a:tab pos="1798638" algn="l"/>
              </a:tabLst>
            </a:pPr>
            <a:r>
              <a:rPr lang="en-US" sz="1800" dirty="0" smtClean="0"/>
              <a:t>The facts:</a:t>
            </a:r>
          </a:p>
          <a:p>
            <a:pPr marL="0" lvl="1" indent="0" algn="just" defTabSz="288000">
              <a:spcBef>
                <a:spcPts val="300"/>
              </a:spcBef>
              <a:buNone/>
              <a:tabLst>
                <a:tab pos="1798638" algn="l"/>
              </a:tabLst>
            </a:pPr>
            <a:endParaRPr lang="en-US" sz="1800" dirty="0" smtClean="0"/>
          </a:p>
          <a:p>
            <a:pPr algn="just"/>
            <a:r>
              <a:rPr lang="en-US" sz="1800" dirty="0" smtClean="0"/>
              <a:t>The liabilities were in fact R329 440 402 and included three amounts </a:t>
            </a:r>
            <a:r>
              <a:rPr lang="en-US" sz="1800" dirty="0" err="1" smtClean="0"/>
              <a:t>totalling</a:t>
            </a:r>
            <a:r>
              <a:rPr lang="en-US" sz="1800" dirty="0" smtClean="0"/>
              <a:t> R17 174 777 which constituted ‘</a:t>
            </a:r>
            <a:r>
              <a:rPr lang="en-US" sz="1800" u="sng" dirty="0" smtClean="0"/>
              <a:t>the three contingent liabilities’ (being the issues in this appeal), namely post-retirement medical aid benefits for its employees, bonus scheme and repair obligations</a:t>
            </a:r>
            <a:r>
              <a:rPr lang="en-US" sz="1800" dirty="0" smtClean="0"/>
              <a:t>.</a:t>
            </a:r>
          </a:p>
          <a:p>
            <a:pPr algn="just"/>
            <a:endParaRPr lang="en-ZA" sz="1800" dirty="0" smtClean="0"/>
          </a:p>
          <a:p>
            <a:pPr algn="just"/>
            <a:r>
              <a:rPr lang="en-US" sz="1800" dirty="0" smtClean="0"/>
              <a:t>The ‘purchase price’ was defined as ‘the amount equal to the sum of R800 million and the rand amount of the liabilities’ – i.e.</a:t>
            </a:r>
            <a:r>
              <a:rPr lang="en-US" sz="1800" i="1" dirty="0" smtClean="0"/>
              <a:t> </a:t>
            </a:r>
            <a:r>
              <a:rPr lang="en-US" sz="1800" dirty="0" smtClean="0"/>
              <a:t>R800 million plus R329 440 402, </a:t>
            </a:r>
            <a:r>
              <a:rPr lang="en-US" sz="1800" dirty="0" err="1" smtClean="0"/>
              <a:t>totalling</a:t>
            </a:r>
            <a:r>
              <a:rPr lang="en-US" sz="1800" dirty="0" smtClean="0"/>
              <a:t> R1 129 440 402.</a:t>
            </a:r>
          </a:p>
          <a:p>
            <a:pPr algn="just"/>
            <a:endParaRPr lang="en-ZA" sz="1800" dirty="0" smtClean="0"/>
          </a:p>
          <a:p>
            <a:pPr algn="just"/>
            <a:r>
              <a:rPr lang="en-US" sz="1800" dirty="0" smtClean="0"/>
              <a:t>In terms of the sale agreement the purchaser assumed all of </a:t>
            </a:r>
            <a:r>
              <a:rPr lang="en-US" sz="1800" dirty="0" err="1" smtClean="0"/>
              <a:t>Ackermans</a:t>
            </a:r>
            <a:r>
              <a:rPr lang="en-US" sz="1800" dirty="0" smtClean="0"/>
              <a:t>’ liabilities, including the three contingent liabilities.</a:t>
            </a:r>
            <a:endParaRPr lang="en-ZA"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32443" y="351754"/>
            <a:ext cx="7141084" cy="517813"/>
          </a:xfrm>
        </p:spPr>
        <p:txBody>
          <a:bodyPr/>
          <a:lstStyle/>
          <a:p>
            <a:r>
              <a:rPr lang="en-US" dirty="0" err="1" smtClean="0"/>
              <a:t>ACKERMANS</a:t>
            </a:r>
            <a:r>
              <a:rPr lang="en-US" dirty="0" smtClean="0"/>
              <a:t>’ CASE</a:t>
            </a:r>
            <a:endParaRPr lang="en-US" dirty="0"/>
          </a:p>
        </p:txBody>
      </p:sp>
      <p:sp>
        <p:nvSpPr>
          <p:cNvPr id="6" name="Text Placeholder 5"/>
          <p:cNvSpPr>
            <a:spLocks noGrp="1"/>
          </p:cNvSpPr>
          <p:nvPr>
            <p:ph type="body" sz="quarter" idx="12"/>
          </p:nvPr>
        </p:nvSpPr>
        <p:spPr>
          <a:xfrm>
            <a:off x="571500" y="1506827"/>
            <a:ext cx="7734300" cy="4134119"/>
          </a:xfrm>
        </p:spPr>
        <p:txBody>
          <a:bodyPr>
            <a:normAutofit/>
          </a:bodyPr>
          <a:lstStyle/>
          <a:p>
            <a:pPr algn="just" defTabSz="288000">
              <a:spcBef>
                <a:spcPts val="300"/>
              </a:spcBef>
              <a:spcAft>
                <a:spcPts val="1200"/>
              </a:spcAft>
              <a:buNone/>
              <a:tabLst>
                <a:tab pos="360000" algn="l"/>
                <a:tab pos="1800000" algn="l"/>
              </a:tabLst>
            </a:pPr>
            <a:r>
              <a:rPr lang="en-US" sz="1800" dirty="0" smtClean="0"/>
              <a:t>The issue:</a:t>
            </a:r>
          </a:p>
          <a:p>
            <a:pPr marL="355600" indent="-355600" algn="just"/>
            <a:r>
              <a:rPr lang="en-US" sz="1800" dirty="0" smtClean="0"/>
              <a:t>Whether the Ackerman can claim deduction of the R17 174 777?</a:t>
            </a:r>
          </a:p>
          <a:p>
            <a:pPr marL="355600" indent="-355600" algn="just"/>
            <a:endParaRPr 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32443" y="351754"/>
            <a:ext cx="7141084" cy="517813"/>
          </a:xfrm>
        </p:spPr>
        <p:txBody>
          <a:bodyPr/>
          <a:lstStyle/>
          <a:p>
            <a:r>
              <a:rPr lang="en-US" dirty="0" err="1" smtClean="0"/>
              <a:t>ACKERMANS</a:t>
            </a:r>
            <a:r>
              <a:rPr lang="en-US" dirty="0" smtClean="0"/>
              <a:t>’ CASE</a:t>
            </a:r>
            <a:endParaRPr lang="en-US" dirty="0"/>
          </a:p>
        </p:txBody>
      </p:sp>
      <p:sp>
        <p:nvSpPr>
          <p:cNvPr id="6" name="Text Placeholder 5"/>
          <p:cNvSpPr>
            <a:spLocks noGrp="1"/>
          </p:cNvSpPr>
          <p:nvPr>
            <p:ph type="body" sz="quarter" idx="12"/>
          </p:nvPr>
        </p:nvSpPr>
        <p:spPr>
          <a:xfrm>
            <a:off x="571500" y="1506827"/>
            <a:ext cx="7734300" cy="4134119"/>
          </a:xfrm>
        </p:spPr>
        <p:txBody>
          <a:bodyPr>
            <a:normAutofit/>
          </a:bodyPr>
          <a:lstStyle/>
          <a:p>
            <a:pPr marL="355600" indent="-355600"/>
            <a:endParaRPr lang="en-US" sz="1800" dirty="0" smtClean="0"/>
          </a:p>
          <a:p>
            <a:pPr marL="355600" indent="-355600" algn="just">
              <a:buNone/>
            </a:pPr>
            <a:r>
              <a:rPr lang="en-US" sz="1800" dirty="0" smtClean="0"/>
              <a:t>Ackerman’s contention:</a:t>
            </a:r>
          </a:p>
          <a:p>
            <a:pPr marL="355600" indent="-355600" algn="just">
              <a:buNone/>
            </a:pPr>
            <a:endParaRPr lang="en-ZA" sz="1800" dirty="0" smtClean="0"/>
          </a:p>
          <a:p>
            <a:pPr marL="355600" indent="-355600" algn="just"/>
            <a:r>
              <a:rPr lang="en-US" sz="1800" dirty="0" smtClean="0"/>
              <a:t>It was entitled to a deduction, in terms of section 11(a) of R17 174 777 on the basis that under the sale agreement it had incurred expenditure in the sense envisaged in section 11(a) of the Act in an amount equal to the contingent liabilities in that it did so by foregoing a portion of the asset purchase price to which it would otherwise have been entitled equal to the value of the contingent liabilities.</a:t>
            </a:r>
          </a:p>
          <a:p>
            <a:pPr marL="355600" indent="-355600" algn="just"/>
            <a:endParaRPr lang="en-ZA" sz="1800" dirty="0" smtClean="0"/>
          </a:p>
          <a:p>
            <a:pPr marL="355600" indent="-355600" algn="just"/>
            <a:r>
              <a:rPr lang="en-US" sz="1800" dirty="0" smtClean="0"/>
              <a:t>It was contended that the economic effect of the sale agreement was that </a:t>
            </a:r>
            <a:r>
              <a:rPr lang="en-US" sz="1800" dirty="0" err="1" smtClean="0"/>
              <a:t>Ackermans</a:t>
            </a:r>
            <a:r>
              <a:rPr lang="en-US" sz="1800" dirty="0" smtClean="0"/>
              <a:t> received, for assets sold at R1 129 440 402 only R800 million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ACKERMANS</a:t>
            </a:r>
            <a:r>
              <a:rPr lang="en-US" dirty="0" smtClean="0"/>
              <a:t>’ CASE</a:t>
            </a:r>
            <a:endParaRPr lang="en-US" dirty="0"/>
          </a:p>
        </p:txBody>
      </p:sp>
      <p:sp>
        <p:nvSpPr>
          <p:cNvPr id="6" name="Text Placeholder 5"/>
          <p:cNvSpPr>
            <a:spLocks noGrp="1"/>
          </p:cNvSpPr>
          <p:nvPr>
            <p:ph type="body" sz="quarter" idx="12"/>
          </p:nvPr>
        </p:nvSpPr>
        <p:spPr>
          <a:xfrm>
            <a:off x="582257" y="1506828"/>
            <a:ext cx="7734300" cy="4528212"/>
          </a:xfrm>
        </p:spPr>
        <p:txBody>
          <a:bodyPr>
            <a:normAutofit/>
          </a:bodyPr>
          <a:lstStyle/>
          <a:p>
            <a:pPr marL="355600" indent="-355600" algn="just" defTabSz="288000">
              <a:spcBef>
                <a:spcPts val="300"/>
              </a:spcBef>
              <a:spcAft>
                <a:spcPts val="1200"/>
              </a:spcAft>
              <a:buNone/>
              <a:tabLst>
                <a:tab pos="360000" algn="l"/>
                <a:tab pos="1800000" algn="l"/>
              </a:tabLst>
            </a:pPr>
            <a:r>
              <a:rPr lang="en-US" sz="1800" dirty="0" smtClean="0"/>
              <a:t>SARS’ contentions:</a:t>
            </a:r>
          </a:p>
          <a:p>
            <a:pPr marL="355600" indent="-355600" algn="just"/>
            <a:r>
              <a:rPr lang="en-US" sz="1800" dirty="0" smtClean="0"/>
              <a:t>SARS contended that the deduction claimed did not constitute ‘expenditure’ or ‘expenditure actually incurred’ and had not been incurred in the production of income.</a:t>
            </a:r>
          </a:p>
          <a:p>
            <a:pPr marL="355600" indent="-355600" algn="just"/>
            <a:endParaRPr lang="en-ZA" sz="1800" dirty="0" smtClean="0"/>
          </a:p>
          <a:p>
            <a:pPr marL="355600" indent="-355600" algn="just"/>
            <a:r>
              <a:rPr lang="en-US" sz="1800" dirty="0" smtClean="0"/>
              <a:t>SARS contended further that </a:t>
            </a:r>
            <a:r>
              <a:rPr lang="en-US" sz="1800" dirty="0" err="1" smtClean="0"/>
              <a:t>Ackermans</a:t>
            </a:r>
            <a:r>
              <a:rPr lang="en-US" sz="1800" dirty="0" smtClean="0"/>
              <a:t> did not have any obligation to make payment to the purchaser in terms of the sale agreement and that the manner in which the purchase price had been discharged did not involve any expenditure being incurred by </a:t>
            </a:r>
            <a:r>
              <a:rPr lang="en-US" sz="1800" dirty="0" err="1" smtClean="0"/>
              <a:t>Ackermans</a:t>
            </a:r>
            <a:r>
              <a:rPr lang="en-US" sz="1800" dirty="0" smtClean="0"/>
              <a:t>.</a:t>
            </a:r>
            <a:endParaRPr lang="en-ZA" sz="1800" dirty="0" smtClean="0"/>
          </a:p>
          <a:p>
            <a:pPr marL="355600" indent="-355600" defTabSz="288000">
              <a:spcBef>
                <a:spcPts val="300"/>
              </a:spcBef>
              <a:spcAft>
                <a:spcPts val="1200"/>
              </a:spcAft>
              <a:buNone/>
              <a:tabLst>
                <a:tab pos="360000" algn="l"/>
                <a:tab pos="1800000" algn="l"/>
              </a:tabLst>
            </a:pPr>
            <a:endParaRPr lang="en-US" sz="1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ACKERMANS</a:t>
            </a:r>
            <a:r>
              <a:rPr lang="en-US" dirty="0" smtClean="0"/>
              <a:t>’ CASE</a:t>
            </a:r>
            <a:endParaRPr lang="en-ZA" dirty="0"/>
          </a:p>
        </p:txBody>
      </p:sp>
      <p:sp>
        <p:nvSpPr>
          <p:cNvPr id="4" name="Text Placeholder 3"/>
          <p:cNvSpPr>
            <a:spLocks noGrp="1"/>
          </p:cNvSpPr>
          <p:nvPr>
            <p:ph type="body" sz="quarter" idx="12"/>
          </p:nvPr>
        </p:nvSpPr>
        <p:spPr>
          <a:xfrm>
            <a:off x="549985" y="1487867"/>
            <a:ext cx="7734300" cy="4665507"/>
          </a:xfrm>
        </p:spPr>
        <p:txBody>
          <a:bodyPr>
            <a:normAutofit/>
          </a:bodyPr>
          <a:lstStyle/>
          <a:p>
            <a:pPr algn="just">
              <a:buNone/>
            </a:pPr>
            <a:r>
              <a:rPr lang="en-US" sz="1800" dirty="0" err="1" smtClean="0"/>
              <a:t>SCA</a:t>
            </a:r>
            <a:r>
              <a:rPr lang="en-US" sz="1800" dirty="0" smtClean="0"/>
              <a:t> – Judge Cloete:</a:t>
            </a:r>
          </a:p>
          <a:p>
            <a:pPr algn="just">
              <a:buNone/>
            </a:pPr>
            <a:endParaRPr lang="en-US" sz="1800" dirty="0" smtClean="0"/>
          </a:p>
          <a:p>
            <a:pPr marL="355600" lvl="0" indent="-355600" algn="just"/>
            <a:r>
              <a:rPr lang="en-US" sz="1800" dirty="0" smtClean="0"/>
              <a:t>‘Expenditure incurred’ meant the undertaking of an obligation to pay or (which amounted to the same thing) the actual incurring of a liability, </a:t>
            </a:r>
          </a:p>
          <a:p>
            <a:pPr marL="355600" lvl="0" indent="-355600" algn="just"/>
            <a:endParaRPr lang="en-US" sz="1800" dirty="0" smtClean="0"/>
          </a:p>
          <a:p>
            <a:pPr marL="355600" lvl="0" indent="-355600" algn="just"/>
            <a:r>
              <a:rPr lang="en-US" sz="1800" dirty="0" smtClean="0"/>
              <a:t>but no liability had been incurred by </a:t>
            </a:r>
            <a:r>
              <a:rPr lang="en-US" sz="1800" dirty="0" err="1" smtClean="0"/>
              <a:t>Ackermans</a:t>
            </a:r>
            <a:r>
              <a:rPr lang="en-US" sz="1800" dirty="0" smtClean="0"/>
              <a:t> to the purchaser in terms of the sale agreement and the manner in which the purchase price had been discharged by the purchaser did not result in the discharge of any obligation owed by </a:t>
            </a:r>
            <a:r>
              <a:rPr lang="en-US" sz="1800" dirty="0" err="1" smtClean="0"/>
              <a:t>Ackermans</a:t>
            </a:r>
            <a:r>
              <a:rPr lang="en-US" sz="1800" dirty="0" smtClean="0"/>
              <a:t> to the purchaser.</a:t>
            </a:r>
          </a:p>
          <a:p>
            <a:pPr marL="355600" lvl="0" indent="-355600" algn="just"/>
            <a:endParaRPr lang="en-ZA" sz="1800" dirty="0" smtClean="0"/>
          </a:p>
          <a:p>
            <a:pPr marL="355600" lvl="0" indent="-355600" algn="just"/>
            <a:r>
              <a:rPr lang="en-US" sz="1800" dirty="0" err="1" smtClean="0"/>
              <a:t>Ackermans</a:t>
            </a:r>
            <a:r>
              <a:rPr lang="en-US" sz="1800" dirty="0" smtClean="0"/>
              <a:t> owed the purchaser nothing in terms of the sale agreement – and it was for this very reason that </a:t>
            </a:r>
            <a:r>
              <a:rPr lang="en-US" sz="1800" dirty="0" err="1" smtClean="0"/>
              <a:t>Ackermans</a:t>
            </a:r>
            <a:r>
              <a:rPr lang="en-US" sz="1800" dirty="0" smtClean="0"/>
              <a:t> in its oral submissions had abandoned any reliance on set-off which would have been the inevitable effect if there had been these reciprocal obligations.</a:t>
            </a:r>
            <a:endParaRPr lang="en-ZA" sz="1800" dirty="0" smtClean="0"/>
          </a:p>
          <a:p>
            <a:pPr>
              <a:buNone/>
            </a:pPr>
            <a:endParaRPr lang="en-ZA"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ACKERMANS</a:t>
            </a:r>
            <a:r>
              <a:rPr lang="en-US" dirty="0" smtClean="0"/>
              <a:t>’ CASE</a:t>
            </a:r>
            <a:endParaRPr lang="en-ZA" dirty="0"/>
          </a:p>
        </p:txBody>
      </p:sp>
      <p:sp>
        <p:nvSpPr>
          <p:cNvPr id="4" name="Text Placeholder 3"/>
          <p:cNvSpPr>
            <a:spLocks noGrp="1"/>
          </p:cNvSpPr>
          <p:nvPr>
            <p:ph type="body" sz="quarter" idx="12"/>
          </p:nvPr>
        </p:nvSpPr>
        <p:spPr>
          <a:xfrm>
            <a:off x="549985" y="1487867"/>
            <a:ext cx="7734300" cy="4665507"/>
          </a:xfrm>
        </p:spPr>
        <p:txBody>
          <a:bodyPr>
            <a:normAutofit/>
          </a:bodyPr>
          <a:lstStyle/>
          <a:p>
            <a:pPr algn="just">
              <a:buNone/>
            </a:pPr>
            <a:r>
              <a:rPr lang="en-US" sz="1800" dirty="0" err="1" smtClean="0"/>
              <a:t>SCA</a:t>
            </a:r>
            <a:r>
              <a:rPr lang="en-US" sz="1800" dirty="0" smtClean="0"/>
              <a:t> – Judge Cloete:</a:t>
            </a:r>
          </a:p>
          <a:p>
            <a:pPr algn="just">
              <a:buNone/>
            </a:pPr>
            <a:endParaRPr lang="en-US" sz="1800" dirty="0" smtClean="0"/>
          </a:p>
          <a:p>
            <a:pPr lvl="0" algn="just"/>
            <a:r>
              <a:rPr lang="en-US" sz="1800" dirty="0" smtClean="0"/>
              <a:t>‘The argument that unless the three contingent liabilities were allowed as a deduction in the hands of </a:t>
            </a:r>
            <a:r>
              <a:rPr lang="en-US" sz="1800" dirty="0" err="1" smtClean="0"/>
              <a:t>Ackermans</a:t>
            </a:r>
            <a:r>
              <a:rPr lang="en-US" sz="1800" dirty="0" smtClean="0"/>
              <a:t> an anomaly would arise as they would never be deductible was without foundation as there would be no bar to the purchaser deducting the liabilities as and when they became unconditional.</a:t>
            </a:r>
          </a:p>
          <a:p>
            <a:pPr lvl="0" algn="just"/>
            <a:endParaRPr lang="en-ZA" sz="1800" dirty="0" smtClean="0"/>
          </a:p>
          <a:p>
            <a:pPr lvl="0" algn="just"/>
            <a:r>
              <a:rPr lang="en-US" sz="1800" dirty="0" smtClean="0"/>
              <a:t>The fact that </a:t>
            </a:r>
            <a:r>
              <a:rPr lang="en-US" sz="1800" dirty="0" err="1" smtClean="0"/>
              <a:t>Ackermans</a:t>
            </a:r>
            <a:r>
              <a:rPr lang="en-US" sz="1800" dirty="0" smtClean="0"/>
              <a:t> had rid itself of liabilities by accepting a lesser purchase price than it would have received had it retained the liabilities, did not mean in fact or in law that it had incurred expenditure to the extent that the purchase price had been reduced by the liabilities and at the effective date no expenditure had actually been incurred by </a:t>
            </a:r>
            <a:r>
              <a:rPr lang="en-US" sz="1800" dirty="0" err="1" smtClean="0"/>
              <a:t>Ackermans</a:t>
            </a:r>
            <a:r>
              <a:rPr lang="en-US" sz="1800" dirty="0" smtClean="0"/>
              <a:t> </a:t>
            </a:r>
            <a:endParaRPr lang="en-ZA" sz="1800" dirty="0" smtClean="0"/>
          </a:p>
          <a:p>
            <a:pPr>
              <a:buNone/>
            </a:pPr>
            <a:endParaRPr lang="en-ZA"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G_PPT_07.10">
  <a:themeElements>
    <a:clrScheme name="BG">
      <a:dk1>
        <a:srgbClr val="000000"/>
      </a:dk1>
      <a:lt1>
        <a:srgbClr val="FFFFFF"/>
      </a:lt1>
      <a:dk2>
        <a:srgbClr val="000000"/>
      </a:dk2>
      <a:lt2>
        <a:srgbClr val="FFFFFF"/>
      </a:lt2>
      <a:accent1>
        <a:srgbClr val="A2958E"/>
      </a:accent1>
      <a:accent2>
        <a:srgbClr val="B12426"/>
      </a:accent2>
      <a:accent3>
        <a:srgbClr val="000000"/>
      </a:accent3>
      <a:accent4>
        <a:srgbClr val="58527F"/>
      </a:accent4>
      <a:accent5>
        <a:srgbClr val="DFDCE3"/>
      </a:accent5>
      <a:accent6>
        <a:srgbClr val="8684A2"/>
      </a:accent6>
      <a:hlink>
        <a:srgbClr val="A2958E"/>
      </a:hlink>
      <a:folHlink>
        <a:srgbClr val="DFDCE3"/>
      </a:folHlink>
    </a:clrScheme>
    <a:fontScheme name="TITLE PAGE MAIN HEADING">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olidFill>
            <a:srgbClr val="000000"/>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objectDefaults>
  <a:extraClrSchemeLst>
    <a:extraClrScheme>
      <a:clrScheme name="1_Title Slide 1">
        <a:dk1>
          <a:srgbClr val="000000"/>
        </a:dk1>
        <a:lt1>
          <a:srgbClr val="FFFFFF"/>
        </a:lt1>
        <a:dk2>
          <a:srgbClr val="5F574F"/>
        </a:dk2>
        <a:lt2>
          <a:srgbClr val="A1C4D0"/>
        </a:lt2>
        <a:accent1>
          <a:srgbClr val="DC291E"/>
        </a:accent1>
        <a:accent2>
          <a:srgbClr val="AF9A00"/>
        </a:accent2>
        <a:accent3>
          <a:srgbClr val="FFFFFF"/>
        </a:accent3>
        <a:accent4>
          <a:srgbClr val="000000"/>
        </a:accent4>
        <a:accent5>
          <a:srgbClr val="EBACAB"/>
        </a:accent5>
        <a:accent6>
          <a:srgbClr val="9E8B00"/>
        </a:accent6>
        <a:hlink>
          <a:srgbClr val="4BC8B6"/>
        </a:hlink>
        <a:folHlink>
          <a:srgbClr val="EA712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BG_PPT_07.10</Template>
  <TotalTime>844</TotalTime>
  <Words>476</Words>
  <Application>Microsoft Office PowerPoint</Application>
  <PresentationFormat>On-screen Show (4:3)</PresentationFormat>
  <Paragraphs>44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BG_PPT_07.10</vt:lpstr>
      <vt:lpstr>ACKERMANS’ CASE By Johan Kotze</vt:lpstr>
      <vt:lpstr>ACKERMANS’ CASE</vt:lpstr>
      <vt:lpstr>ACKERMANS’ CASE</vt:lpstr>
      <vt:lpstr>ACKERMANS’ CASE</vt:lpstr>
      <vt:lpstr>ACKERMANS’ CASE</vt:lpstr>
      <vt:lpstr>ACKERMANS’ CASE</vt:lpstr>
      <vt:lpstr>ACKERMANS’ CASE</vt:lpstr>
      <vt:lpstr>ACKERMANS’ CASE</vt:lpstr>
    </vt:vector>
  </TitlesOfParts>
  <Company>Bowman Gilfillan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Eleanor Faddell</dc:creator>
  <cp:lastModifiedBy>JKOTZE</cp:lastModifiedBy>
  <cp:revision>90</cp:revision>
  <dcterms:created xsi:type="dcterms:W3CDTF">2010-09-17T09:59:00Z</dcterms:created>
  <dcterms:modified xsi:type="dcterms:W3CDTF">2015-04-09T10:02:14Z</dcterms:modified>
</cp:coreProperties>
</file>